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59" r:id="rId6"/>
    <p:sldId id="260" r:id="rId7"/>
    <p:sldId id="268" r:id="rId8"/>
    <p:sldId id="261" r:id="rId9"/>
    <p:sldId id="271" r:id="rId10"/>
    <p:sldId id="262" r:id="rId11"/>
    <p:sldId id="270" r:id="rId12"/>
    <p:sldId id="266" r:id="rId13"/>
    <p:sldId id="264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Carlos" initials="JC" lastIdx="1" clrIdx="0">
    <p:extLst>
      <p:ext uri="{19B8F6BF-5375-455C-9EA6-DF929625EA0E}">
        <p15:presenceInfo xmlns:p15="http://schemas.microsoft.com/office/powerpoint/2012/main" userId="80a20e0477708f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F7DB7-5B35-44EF-86DD-30F04B6260EF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01E5D-22E1-409D-978D-51D8318BA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400BD-9364-4542-B3B8-B20F2E3EB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873CEC-DA35-4740-8A61-A3A0188ED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003D9-FBFB-4F94-945A-8ED404B0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C137A8-3B8D-41F6-8DA7-BB159C11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EDD8D5-10B4-4AD2-94C0-8CC90B0E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88700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B512D-E31D-46B8-AED8-1384E012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268CE1-D804-485D-B041-C02AF289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AE147F-246B-4A62-B614-4ED0B49C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4A1289-2A3B-43DF-A88E-856BA05C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CB1B1-B63B-4DDA-A07D-B923B4F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44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DE9194-AAE9-4FBD-833E-196D12FF9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98BBDF-43E2-4123-B020-C0E87DFC2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88496F-21A1-4867-89C8-24A1509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CB0EED-4169-4F55-AABC-83B0083B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44360-9954-4366-9DFE-37E043EC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049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FB9CA-8817-4623-8314-43D0B042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4DAE25-ECFA-4E2A-B685-2E80978C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8C1FE-4793-468C-A2A8-7A8F4CAA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57C311-50C0-4D33-9B1A-D102D1E4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D55A3B-DA4F-4ADC-947B-0FDDD27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795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66884-7F44-49E4-9EEA-A55416F5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4DA4A-0283-4EC2-8B1B-0DB5B539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A6812-8359-4224-AFD3-DD202A27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107B96-C07A-40BA-8064-B6C7D47D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E06953-C9DB-4130-9D34-6322CC2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3153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0177-D9D2-48C0-A765-9BF3A1D4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17A38-908F-4D52-97F9-1D495A13F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C7F04D-54BC-4513-BED2-CA6FC90C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995A88-A016-49DC-B3F7-2BAC3DA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DC362-5BA3-4E2C-B10A-3B1023C1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EB59B-44EE-42DB-BED9-4A308DB6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5005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0DF2-1966-4DFC-B1FF-96F9412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DAE658-40F3-4821-A1B8-764117C9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491A34-2F0D-4D6D-9733-C3B1F94EB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75C506-E3B0-4B50-85D4-DC0E365DC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3BD821-C3B0-47F9-B351-C8C70F117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61AE3C-1D88-4CEE-BD2B-E84C4A66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D5C9D5-9496-4A97-ACAB-D9600D77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A2A1E3-C4CD-4A24-B431-8DC8CF74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942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55689-4581-48B4-9231-ED3FD4B6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FA9555-26C8-4611-B3FF-00B1DD1F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50DA7C-9E8E-4D55-AD08-D2FB040C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DFAFD2-D30F-43F9-A178-3B98CFFC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384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805BE4-7D8A-4F3B-AF09-B23556B1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C7962C-1C37-410B-928B-EC4394A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76CA6-5298-492B-8772-BF5C8801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7197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2545D-6C7A-49E4-B78C-432C615B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0BF0F-0FF1-473E-A397-C0DC6FF6C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10FB36-4B7C-4290-952D-FC665625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140823-F553-4073-9A32-609B02E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FDF06E-F6B4-4574-9519-79BFC3F0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5BEF34-C441-4CFF-85DB-F14BA838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284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481DA-5305-4144-81EE-1EC66F4A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A59EB9-50A0-49C1-929E-DC1B47B79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F69533-AF43-4FDA-B36D-A9237610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AA6ADC-1FD3-4F65-BE33-4556B4D1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F1ECA1-2E21-499E-B71D-B62AE429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04A49C-3E0F-4453-984C-6FA4C91A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5659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B8680E1-001F-4B66-B451-DECF5073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609213-677B-475F-A7E1-999DAEB76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4154C-4702-4B9D-A188-D07FD7999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082591-8639-4794-8ACA-2716BF28C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B09B1A-0F6E-47F6-9031-DD65138F5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38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0.svg"/><Relationship Id="rId3" Type="http://schemas.openxmlformats.org/officeDocument/2006/relationships/image" Target="../media/image16.svg"/><Relationship Id="rId21" Type="http://schemas.openxmlformats.org/officeDocument/2006/relationships/image" Target="../media/image33.jp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6.png"/><Relationship Id="rId5" Type="http://schemas.openxmlformats.org/officeDocument/2006/relationships/image" Target="../media/image18.svg"/><Relationship Id="rId15" Type="http://schemas.microsoft.com/office/2017/06/relationships/model3d" Target="../media/model3d1.glb"/><Relationship Id="rId23" Type="http://schemas.openxmlformats.org/officeDocument/2006/relationships/image" Target="../media/image35.jp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jpg"/><Relationship Id="rId22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13BBA849-A29B-4BC2-9B85-C732EEA9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27" y="2059674"/>
            <a:ext cx="4087540" cy="27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50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019" y="0"/>
            <a:ext cx="121920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Análise de riscos do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C8B9B9-415B-4960-AFF9-3261FF8D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r="357"/>
          <a:stretch/>
        </p:blipFill>
        <p:spPr>
          <a:xfrm>
            <a:off x="230749" y="1541107"/>
            <a:ext cx="7951226" cy="3451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87ACE9-3E43-4D45-B225-B88E20C61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 b="349"/>
          <a:stretch/>
        </p:blipFill>
        <p:spPr>
          <a:xfrm>
            <a:off x="8181975" y="2219325"/>
            <a:ext cx="3889431" cy="26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62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43F2D-FDE4-444B-B931-21505B1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13" y="304800"/>
            <a:ext cx="9997698" cy="1052970"/>
          </a:xfrm>
        </p:spPr>
        <p:txBody>
          <a:bodyPr/>
          <a:lstStyle/>
          <a:p>
            <a:r>
              <a:rPr lang="pt-BR" dirty="0">
                <a:latin typeface="Bariol Bold" panose="02000506040000020003"/>
              </a:rPr>
              <a:t>Backlog (Tabela de requisitos)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C9ABD0-F861-4774-B17A-04105EA5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13" y="1476374"/>
            <a:ext cx="9529574" cy="48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72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</a:rPr>
              <a:t>Site Institucional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computador&#10;&#10;Descrição gerada automaticamente">
            <a:extLst>
              <a:ext uri="{FF2B5EF4-FFF2-40B4-BE49-F238E27FC236}">
                <a16:creationId xmlns:a16="http://schemas.microsoft.com/office/drawing/2014/main" id="{710AF17B-CB29-49D9-A312-DC9EB90E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  <p:pic>
        <p:nvPicPr>
          <p:cNvPr id="4" name="Imagem 3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F84A9B6B-0ADC-4173-9F7D-06927D25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0" y="3284537"/>
            <a:ext cx="3424219" cy="22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6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2854892" y="219075"/>
            <a:ext cx="5807252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Banco de Dados</a:t>
            </a:r>
          </a:p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 (Modelo Conceitual)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6558AC-61C4-4F53-98C5-1D6A11A6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066800"/>
            <a:ext cx="11198423" cy="57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17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1114424" y="986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Sensor Virtual</a:t>
            </a:r>
          </a:p>
        </p:txBody>
      </p:sp>
      <p:pic>
        <p:nvPicPr>
          <p:cNvPr id="8" name="Imagem 7" descr="Uma imagem contendo homem, em pé&#10;&#10;Descrição gerada automaticamente">
            <a:extLst>
              <a:ext uri="{FF2B5EF4-FFF2-40B4-BE49-F238E27FC236}">
                <a16:creationId xmlns:a16="http://schemas.microsoft.com/office/drawing/2014/main" id="{DA7F4A6C-A6AF-458A-BCA8-4F6A41D1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36" y="2392710"/>
            <a:ext cx="7627176" cy="43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1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Integrantes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85690BC-8C6C-4F60-80AD-CA39895D3466}"/>
              </a:ext>
            </a:extLst>
          </p:cNvPr>
          <p:cNvSpPr/>
          <p:nvPr/>
        </p:nvSpPr>
        <p:spPr>
          <a:xfrm>
            <a:off x="2784564" y="2481938"/>
            <a:ext cx="1985555" cy="189411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F7654C-5D02-48DC-8C9D-1DFC556DBA65}"/>
              </a:ext>
            </a:extLst>
          </p:cNvPr>
          <p:cNvSpPr/>
          <p:nvPr/>
        </p:nvSpPr>
        <p:spPr>
          <a:xfrm>
            <a:off x="600891" y="2481939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821C533-B6AD-4FE6-BF89-6B58C131F0CD}"/>
              </a:ext>
            </a:extLst>
          </p:cNvPr>
          <p:cNvSpPr/>
          <p:nvPr/>
        </p:nvSpPr>
        <p:spPr>
          <a:xfrm>
            <a:off x="7334790" y="2481941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933C42F-90F1-4AF3-A2FA-DCB1FC97D05E}"/>
              </a:ext>
            </a:extLst>
          </p:cNvPr>
          <p:cNvSpPr/>
          <p:nvPr/>
        </p:nvSpPr>
        <p:spPr>
          <a:xfrm>
            <a:off x="5059677" y="2481942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63AA05-740A-4CDE-B1D5-80249D0F45FF}"/>
              </a:ext>
            </a:extLst>
          </p:cNvPr>
          <p:cNvSpPr/>
          <p:nvPr/>
        </p:nvSpPr>
        <p:spPr>
          <a:xfrm>
            <a:off x="9609903" y="2481937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325861-1F2F-4268-ABB8-C47708A22645}"/>
              </a:ext>
            </a:extLst>
          </p:cNvPr>
          <p:cNvSpPr txBox="1"/>
          <p:nvPr/>
        </p:nvSpPr>
        <p:spPr>
          <a:xfrm>
            <a:off x="509451" y="4690251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Caio Martins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CD548A-80ED-4522-9EDB-054404B21EE9}"/>
              </a:ext>
            </a:extLst>
          </p:cNvPr>
          <p:cNvSpPr txBox="1"/>
          <p:nvPr/>
        </p:nvSpPr>
        <p:spPr>
          <a:xfrm>
            <a:off x="2784564" y="4690257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Elton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Silva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43B0FE-F317-47B4-AF95-1BF63C89F003}"/>
              </a:ext>
            </a:extLst>
          </p:cNvPr>
          <p:cNvSpPr txBox="1"/>
          <p:nvPr/>
        </p:nvSpPr>
        <p:spPr>
          <a:xfrm>
            <a:off x="4968237" y="4690256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Guilherme </a:t>
            </a:r>
            <a:r>
              <a:rPr lang="pt-BR" sz="2800" dirty="0" err="1">
                <a:latin typeface="Bariol Bold" panose="02000506040000020003" pitchFamily="2" charset="0"/>
              </a:rPr>
              <a:t>Benassi</a:t>
            </a:r>
            <a:endParaRPr lang="pt-BR" sz="2800" dirty="0">
              <a:latin typeface="Bariol Bold" panose="02000506040000020003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D4990C-EB5C-46BD-906D-1D4B714A6937}"/>
              </a:ext>
            </a:extLst>
          </p:cNvPr>
          <p:cNvSpPr txBox="1"/>
          <p:nvPr/>
        </p:nvSpPr>
        <p:spPr>
          <a:xfrm>
            <a:off x="7289071" y="4690255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latin typeface="Bariol Bold" panose="02000506040000020003" pitchFamily="2" charset="0"/>
              </a:rPr>
              <a:t>Heric</a:t>
            </a:r>
            <a:r>
              <a:rPr lang="pt-BR" sz="2800" dirty="0">
                <a:latin typeface="Bariol Bold" panose="02000506040000020003" pitchFamily="2" charset="0"/>
              </a:rPr>
              <a:t>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Santos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EDA333-49AA-47A1-9E18-27FCA69C6ADA}"/>
              </a:ext>
            </a:extLst>
          </p:cNvPr>
          <p:cNvSpPr txBox="1"/>
          <p:nvPr/>
        </p:nvSpPr>
        <p:spPr>
          <a:xfrm>
            <a:off x="9609903" y="4690254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Wellington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230456254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Segmento/Mercado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Bariol Bold" panose="02000506040000020003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2274838"/>
            <a:ext cx="5995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>
                <a:latin typeface="Bariol Bold" panose="02000506040000020003" pitchFamily="2" charset="0"/>
              </a:rPr>
              <a:t>Nosso alvo principal é a indústria, que domina a economia de diversos países, sendo crucial no Brasil. 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Bariol Bold" panose="02000506040000020003" pitchFamily="2" charset="0"/>
              </a:rPr>
              <a:t>A indústria é o maior meio de produção de riquezas, representa 21,2% do PIB do Brasil, além de empregar 9,4 milhões de trabalhadores, 20% de empregos formais.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31" y="3683723"/>
            <a:ext cx="4055556" cy="2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Contexto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Bariol Bold" panose="02000506040000020003" pitchFamily="2" charset="0"/>
            </a:endParaRPr>
          </a:p>
        </p:txBody>
      </p:sp>
      <p:pic>
        <p:nvPicPr>
          <p:cNvPr id="4" name="Imagem 3" descr="Uma imagem contendo homem, atletismo, em pé, segurando&#10;&#10;Descrição gerada automaticamente">
            <a:extLst>
              <a:ext uri="{FF2B5EF4-FFF2-40B4-BE49-F238E27FC236}">
                <a16:creationId xmlns:a16="http://schemas.microsoft.com/office/drawing/2014/main" id="{8225E120-3F94-4DBE-A2CA-7A5FDD96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31" y="3429000"/>
            <a:ext cx="4400355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1905506"/>
            <a:ext cx="5995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772FF"/>
              </a:buClr>
              <a:buSzPct val="80000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riol Bold" panose="02000506040000020003" pitchFamily="2" charset="0"/>
              </a:rPr>
              <a:t>Hoje existe a Industria 4.0 que busca otimização dos processos, redução de energia despendida e tomada de decisões mais assertivas.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/>
              </a:rPr>
              <a:t> A indústria 4.0 busca não somente aprimorar os processos de produção.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92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Problema</a:t>
            </a:r>
          </a:p>
        </p:txBody>
      </p:sp>
      <p:pic>
        <p:nvPicPr>
          <p:cNvPr id="6" name="Imagem 5" descr="Uma imagem contendo computador, relógio&#10;&#10;Descrição gerada automaticamente">
            <a:extLst>
              <a:ext uri="{FF2B5EF4-FFF2-40B4-BE49-F238E27FC236}">
                <a16:creationId xmlns:a16="http://schemas.microsoft.com/office/drawing/2014/main" id="{DE7C8C4B-C07A-4DB4-90F8-0B5C5085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51" y="3434935"/>
            <a:ext cx="4824549" cy="34230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2305615"/>
            <a:ext cx="5995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A indústria representou 41% do consumo de energia elétrica em 2018, segundo a CNI.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Segundo ABDEE, 2014 e 2016 foram desperdiçados R$ 61,7 bilhões. 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Emissão de gases CO2</a:t>
            </a:r>
          </a:p>
        </p:txBody>
      </p:sp>
    </p:spTree>
    <p:extLst>
      <p:ext uri="{BB962C8B-B14F-4D97-AF65-F5344CB8AC3E}">
        <p14:creationId xmlns:p14="http://schemas.microsoft.com/office/powerpoint/2010/main" val="1488327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Solução Proposta</a:t>
            </a:r>
          </a:p>
        </p:txBody>
      </p:sp>
      <p:pic>
        <p:nvPicPr>
          <p:cNvPr id="5" name="Imagem 4" descr="Uma imagem contendo homem, atletismo, mulher, em pé&#10;&#10;Descrição gerada automaticamente">
            <a:extLst>
              <a:ext uri="{FF2B5EF4-FFF2-40B4-BE49-F238E27FC236}">
                <a16:creationId xmlns:a16="http://schemas.microsoft.com/office/drawing/2014/main" id="{135FDF74-BA6A-44A7-8374-E4D87D88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69" y="3429000"/>
            <a:ext cx="5043431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3ACB187-7D89-4633-A76D-27ED6A650CB3}"/>
              </a:ext>
            </a:extLst>
          </p:cNvPr>
          <p:cNvSpPr txBox="1"/>
          <p:nvPr/>
        </p:nvSpPr>
        <p:spPr>
          <a:xfrm>
            <a:off x="838200" y="2274838"/>
            <a:ext cx="5995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Brasil é o país que mais recebe irradiação solar em todo o mundo.</a:t>
            </a:r>
          </a:p>
          <a:p>
            <a:pPr>
              <a:buClr>
                <a:srgbClr val="4772FF"/>
              </a:buClr>
              <a:buSzPct val="80000"/>
            </a:pPr>
            <a:endParaRPr lang="pt-BR" sz="2000" dirty="0">
              <a:latin typeface="Bariol Bold" panose="02000506040000020003" pitchFamily="2" charset="0"/>
            </a:endParaRPr>
          </a:p>
          <a:p>
            <a:pPr marL="342900" indent="-34290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Gastos desnecessários com energia elétrica </a:t>
            </a:r>
          </a:p>
          <a:p>
            <a:pPr>
              <a:buClr>
                <a:srgbClr val="4772FF"/>
              </a:buClr>
              <a:buSzPct val="80000"/>
            </a:pPr>
            <a:endParaRPr lang="pt-BR" sz="2000" dirty="0">
              <a:latin typeface="Bariol Bold" panose="02000506040000020003" pitchFamily="2" charset="0"/>
            </a:endParaRPr>
          </a:p>
          <a:p>
            <a:pPr marL="342900" indent="-34290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Sensor de luminosidade LDR 5mm </a:t>
            </a:r>
          </a:p>
        </p:txBody>
      </p:sp>
    </p:spTree>
    <p:extLst>
      <p:ext uri="{BB962C8B-B14F-4D97-AF65-F5344CB8AC3E}">
        <p14:creationId xmlns:p14="http://schemas.microsoft.com/office/powerpoint/2010/main" val="126998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Tela de computador com imagem de personagem de desenho animado&#10;&#10;Descrição gerada automaticamente">
            <a:extLst>
              <a:ext uri="{FF2B5EF4-FFF2-40B4-BE49-F238E27FC236}">
                <a16:creationId xmlns:a16="http://schemas.microsoft.com/office/drawing/2014/main" id="{16C560E3-3C2A-4BE0-9747-277EC1A63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5" y="101567"/>
            <a:ext cx="3448355" cy="2120348"/>
          </a:xfrm>
          <a:prstGeom prst="rect">
            <a:avLst/>
          </a:prstGeom>
        </p:spPr>
      </p:pic>
      <p:pic>
        <p:nvPicPr>
          <p:cNvPr id="29" name="Imagem 28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B471AD61-99F4-4A4E-8230-D7574B7F6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8" y="199498"/>
            <a:ext cx="3142358" cy="2279374"/>
          </a:xfrm>
          <a:prstGeom prst="rect">
            <a:avLst/>
          </a:prstGeom>
        </p:spPr>
      </p:pic>
      <p:pic>
        <p:nvPicPr>
          <p:cNvPr id="31" name="Imagem 30" descr="Uma imagem contendo homem, esqui, neve, jovem&#10;&#10;Descrição gerada automaticamente">
            <a:extLst>
              <a:ext uri="{FF2B5EF4-FFF2-40B4-BE49-F238E27FC236}">
                <a16:creationId xmlns:a16="http://schemas.microsoft.com/office/drawing/2014/main" id="{066B7361-886A-44E9-AC94-061DA875D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18" y="106017"/>
            <a:ext cx="4293373" cy="246633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F59B2D9-25F3-4703-A6EE-627069064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22" y="3659948"/>
            <a:ext cx="3122779" cy="218871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0AE4502-29F9-489A-B9E9-C9A1080053F9}"/>
              </a:ext>
            </a:extLst>
          </p:cNvPr>
          <p:cNvSpPr txBox="1"/>
          <p:nvPr/>
        </p:nvSpPr>
        <p:spPr>
          <a:xfrm>
            <a:off x="8220375" y="5848661"/>
            <a:ext cx="351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determinará com esses dados, o consumo de energia e imprimirá gráficos.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88D8164-5472-4385-8FA9-175E555D7283}"/>
              </a:ext>
            </a:extLst>
          </p:cNvPr>
          <p:cNvSpPr txBox="1"/>
          <p:nvPr/>
        </p:nvSpPr>
        <p:spPr>
          <a:xfrm>
            <a:off x="8487976" y="2291819"/>
            <a:ext cx="313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colherá dados a partir do sensor.</a:t>
            </a:r>
          </a:p>
          <a:p>
            <a:endParaRPr lang="pt-BR" sz="1600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C4282C7-0382-438D-A0D3-83AFEB470C38}"/>
              </a:ext>
            </a:extLst>
          </p:cNvPr>
          <p:cNvSpPr txBox="1"/>
          <p:nvPr/>
        </p:nvSpPr>
        <p:spPr>
          <a:xfrm>
            <a:off x="3546776" y="5808447"/>
            <a:ext cx="41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relatório e as informações serão disponibilizada através de um website para o usuário .</a:t>
            </a:r>
          </a:p>
        </p:txBody>
      </p:sp>
      <p:pic>
        <p:nvPicPr>
          <p:cNvPr id="40" name="Imagem 3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39F32C32-21CB-47C2-ABE4-BF7F90E5E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65" y="3433575"/>
            <a:ext cx="3146069" cy="2257322"/>
          </a:xfrm>
          <a:prstGeom prst="rect">
            <a:avLst/>
          </a:prstGeom>
        </p:spPr>
      </p:pic>
      <p:pic>
        <p:nvPicPr>
          <p:cNvPr id="41" name="Imagem 40" descr="Uma imagem contendo homem, mulher, neve, morro&#10;&#10;Descrição gerada automaticamente">
            <a:extLst>
              <a:ext uri="{FF2B5EF4-FFF2-40B4-BE49-F238E27FC236}">
                <a16:creationId xmlns:a16="http://schemas.microsoft.com/office/drawing/2014/main" id="{62590F82-BA73-49DE-B183-B8509AD02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3535017"/>
            <a:ext cx="2982031" cy="227343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AE41F30-182D-48FF-9726-B1E8D3E50E80}"/>
              </a:ext>
            </a:extLst>
          </p:cNvPr>
          <p:cNvSpPr txBox="1"/>
          <p:nvPr/>
        </p:nvSpPr>
        <p:spPr>
          <a:xfrm>
            <a:off x="4417849" y="2270946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conjunto com um dimmer reduzirá a luz interna.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A47A185-379E-4694-A497-D613DAB70113}"/>
              </a:ext>
            </a:extLst>
          </p:cNvPr>
          <p:cNvSpPr txBox="1"/>
          <p:nvPr/>
        </p:nvSpPr>
        <p:spPr>
          <a:xfrm>
            <a:off x="100023" y="2221915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captará a incidência de luz solar no local.</a:t>
            </a:r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D99D7ECA-F05C-4E4D-9741-836D8AAD9323}"/>
              </a:ext>
            </a:extLst>
          </p:cNvPr>
          <p:cNvSpPr/>
          <p:nvPr/>
        </p:nvSpPr>
        <p:spPr>
          <a:xfrm>
            <a:off x="3372174" y="1396719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</a:endParaRP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AA53960B-2247-4C3C-B389-6D271A299E3F}"/>
              </a:ext>
            </a:extLst>
          </p:cNvPr>
          <p:cNvSpPr/>
          <p:nvPr/>
        </p:nvSpPr>
        <p:spPr>
          <a:xfrm>
            <a:off x="7382935" y="1302721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98E24CED-86C6-44FE-930D-C0BB05EE5085}"/>
              </a:ext>
            </a:extLst>
          </p:cNvPr>
          <p:cNvSpPr/>
          <p:nvPr/>
        </p:nvSpPr>
        <p:spPr>
          <a:xfrm rot="5400000">
            <a:off x="9568488" y="3128847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50ABFFB6-4EAF-4C11-99FC-155E2DF117E7}"/>
              </a:ext>
            </a:extLst>
          </p:cNvPr>
          <p:cNvSpPr/>
          <p:nvPr/>
        </p:nvSpPr>
        <p:spPr>
          <a:xfrm rot="10800000">
            <a:off x="7350290" y="4429416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E7F4A71E-B5F4-4700-95C2-05988BFBCE37}"/>
              </a:ext>
            </a:extLst>
          </p:cNvPr>
          <p:cNvSpPr/>
          <p:nvPr/>
        </p:nvSpPr>
        <p:spPr>
          <a:xfrm rot="10800000">
            <a:off x="3118710" y="4511988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FA0D65-7BD7-4371-9BC2-84DBDF7AF9C3}"/>
              </a:ext>
            </a:extLst>
          </p:cNvPr>
          <p:cNvSpPr txBox="1"/>
          <p:nvPr/>
        </p:nvSpPr>
        <p:spPr>
          <a:xfrm>
            <a:off x="0" y="-83099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3961020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Lumens e Watts</a:t>
            </a:r>
          </a:p>
        </p:txBody>
      </p:sp>
      <p:pic>
        <p:nvPicPr>
          <p:cNvPr id="6" name="Imagem 5" descr="Uma imagem contendo guarda-chuva&#10;&#10;Descrição gerada automaticamente">
            <a:extLst>
              <a:ext uri="{FF2B5EF4-FFF2-40B4-BE49-F238E27FC236}">
                <a16:creationId xmlns:a16="http://schemas.microsoft.com/office/drawing/2014/main" id="{D62B1CC3-60C1-4DE7-A5AA-E47DADABE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69" y="3428999"/>
            <a:ext cx="5003615" cy="34290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DE2915-CA86-450D-BE38-084EC6B769DC}"/>
              </a:ext>
            </a:extLst>
          </p:cNvPr>
          <p:cNvSpPr txBox="1"/>
          <p:nvPr/>
        </p:nvSpPr>
        <p:spPr>
          <a:xfrm>
            <a:off x="838200" y="2274838"/>
            <a:ext cx="59958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O Lúmen é a quantidade de luz emitida por uma lâmpada em todas direções, também chamada de fluxo luminoso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O Watt, mais pelo público em geral é também chamado de potência, simplesmente diz respeito ao consumo de energia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Uma boa lâmpada irá iluminar bem consumindo pouca energia, ou seja, terá uma alta taxa de lúmens e um baixo valor de watts.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67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264" y="2383915"/>
            <a:ext cx="1191976" cy="119197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45252" cy="228769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9970323" y="2119168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</p:cNvCxnSpPr>
          <p:nvPr/>
        </p:nvCxnSpPr>
        <p:spPr>
          <a:xfrm flipV="1">
            <a:off x="5959051" y="3940702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63343" y="1431356"/>
            <a:ext cx="1278909" cy="9525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8097821" y="211916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4007A09D-BA97-4743-A21F-AAEF398A7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12" name="Imagem 11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0975F03D-9EFB-4C6A-AC64-0EF00224A3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52" y="3465813"/>
            <a:ext cx="826988" cy="670890"/>
          </a:xfrm>
          <a:prstGeom prst="rect">
            <a:avLst/>
          </a:prstGeom>
        </p:spPr>
      </p:pic>
      <p:pic>
        <p:nvPicPr>
          <p:cNvPr id="16" name="Imagem 1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2FF336D4-B8E7-4BF4-AA5E-EF4AC2643A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26" y="3429000"/>
            <a:ext cx="1237541" cy="686217"/>
          </a:xfrm>
          <a:prstGeom prst="rect">
            <a:avLst/>
          </a:prstGeom>
        </p:spPr>
      </p:pic>
      <p:pic>
        <p:nvPicPr>
          <p:cNvPr id="50" name="Imagem 49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E96CDA7B-DE0D-4BBD-9C0C-9633F14AD2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1" y="2989468"/>
            <a:ext cx="500893" cy="31239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7A0931-4E93-4928-873B-F9212D276537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834B70-9D14-4838-B0BB-0A96824FE4FC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8254C4D-6B8C-4E5E-96BB-09DD13DC1EFA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10285D0-538D-4A13-809A-B72BF6FC3B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381</Words>
  <Application>Microsoft Office PowerPoint</Application>
  <PresentationFormat>Widescreen</PresentationFormat>
  <Paragraphs>65</Paragraphs>
  <Slides>14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Bariol Bold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Integrantes</vt:lpstr>
      <vt:lpstr>Segmento/Mercado</vt:lpstr>
      <vt:lpstr>Contexto</vt:lpstr>
      <vt:lpstr>Problema</vt:lpstr>
      <vt:lpstr>Solução Proposta</vt:lpstr>
      <vt:lpstr>Apresentação do PowerPoint</vt:lpstr>
      <vt:lpstr>Lumens e Watts</vt:lpstr>
      <vt:lpstr>Apresentação do PowerPoint</vt:lpstr>
      <vt:lpstr>Análise de riscos do Projeto</vt:lpstr>
      <vt:lpstr>Backlog (Tabela de requisitos)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ELTON DOS SANTOS SILVA .</cp:lastModifiedBy>
  <cp:revision>1</cp:revision>
  <dcterms:created xsi:type="dcterms:W3CDTF">2020-05-06T20:39:43Z</dcterms:created>
  <dcterms:modified xsi:type="dcterms:W3CDTF">2020-05-06T21:03:18Z</dcterms:modified>
</cp:coreProperties>
</file>